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41" r:id="rId2"/>
    <p:sldId id="342" r:id="rId3"/>
    <p:sldId id="343" r:id="rId4"/>
    <p:sldId id="344" r:id="rId5"/>
    <p:sldId id="346" r:id="rId6"/>
    <p:sldId id="34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50" d="100"/>
          <a:sy n="50" d="100"/>
        </p:scale>
        <p:origin x="53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300D3-277E-449D-A2BE-91F62BF44A90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23635-13D0-4E4C-AED5-A1A9764DB4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05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rgbClr val="0000FF"/>
                </a:solidFill>
              </a:rPr>
              <a:t>for x=A</a:t>
            </a:r>
            <a:r>
              <a:rPr lang="en-US" altLang="zh-TW" sz="1200" baseline="30000" dirty="0">
                <a:solidFill>
                  <a:srgbClr val="0000FF"/>
                </a:solidFill>
              </a:rPr>
              <a:t>-1</a:t>
            </a:r>
            <a:r>
              <a:rPr lang="en-US" altLang="zh-TW" sz="1200" dirty="0">
                <a:solidFill>
                  <a:srgbClr val="0000FF"/>
                </a:solidFill>
              </a:rPr>
              <a:t>b</a:t>
            </a:r>
            <a:endParaRPr lang="zh-TW" altLang="en-US" sz="1200" dirty="0">
              <a:solidFill>
                <a:srgbClr val="0000FF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CA163-D590-458C-9177-BFF24DDBEEB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898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用手寫版吧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CA163-D590-458C-9177-BFF24DDBEEB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0491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12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US" altLang="zh-TW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2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zh-TW" altLang="en-US" sz="1200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1200" b="0" i="0" smtClean="0">
                    <a:latin typeface="Cambria Math" panose="02040503050406030204" pitchFamily="18" charset="0"/>
                  </a:rPr>
                  <a:t>𝑐</a:t>
                </a:r>
                <a:r>
                  <a:rPr lang="en-US" altLang="zh-TW" sz="1200" b="0" i="0" smtClean="0">
                    <a:latin typeface="Cambria Math" panose="02040503050406030204" pitchFamily="18" charset="0"/>
                  </a:rPr>
                  <a:t>_</a:t>
                </a:r>
                <a:r>
                  <a:rPr lang="en-US" altLang="zh-TW" sz="1200" b="0" i="0" smtClean="0">
                    <a:latin typeface="Cambria Math" panose="02040503050406030204" pitchFamily="18" charset="0"/>
                  </a:rPr>
                  <a:t>11 𝑏_1+𝑐</a:t>
                </a:r>
                <a:r>
                  <a:rPr lang="en-US" altLang="zh-TW" sz="1200" b="0" i="0">
                    <a:latin typeface="Cambria Math" panose="02040503050406030204" pitchFamily="18" charset="0"/>
                  </a:rPr>
                  <a:t>_</a:t>
                </a:r>
                <a:r>
                  <a:rPr lang="en-US" altLang="zh-TW" sz="1200" b="0" i="0" smtClean="0">
                    <a:latin typeface="Cambria Math" panose="02040503050406030204" pitchFamily="18" charset="0"/>
                  </a:rPr>
                  <a:t>2</a:t>
                </a:r>
                <a:r>
                  <a:rPr lang="en-US" altLang="zh-TW" sz="1200" i="0">
                    <a:latin typeface="Cambria Math" panose="02040503050406030204" pitchFamily="18" charset="0"/>
                  </a:rPr>
                  <a:t>1 𝑏_</a:t>
                </a:r>
                <a:r>
                  <a:rPr lang="en-US" altLang="zh-TW" sz="1200" b="0" i="0" smtClean="0">
                    <a:latin typeface="Cambria Math" panose="02040503050406030204" pitchFamily="18" charset="0"/>
                  </a:rPr>
                  <a:t>2+</a:t>
                </a:r>
                <a:r>
                  <a:rPr lang="en-US" altLang="zh-TW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⋯</a:t>
                </a:r>
                <a:endParaRPr lang="zh-TW" altLang="en-US" sz="1200" dirty="0"/>
              </a:p>
              <a:p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CA163-D590-458C-9177-BFF24DDBEEB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918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6135-B66E-4909-81E9-658DBEBB7D1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1C2-B044-472A-8FD2-FB8C833F11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098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6135-B66E-4909-81E9-658DBEBB7D1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1C2-B044-472A-8FD2-FB8C833F11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76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6135-B66E-4909-81E9-658DBEBB7D1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1C2-B044-472A-8FD2-FB8C833F11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13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6135-B66E-4909-81E9-658DBEBB7D1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1C2-B044-472A-8FD2-FB8C833F11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68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6135-B66E-4909-81E9-658DBEBB7D1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1C2-B044-472A-8FD2-FB8C833F11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89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6135-B66E-4909-81E9-658DBEBB7D1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1C2-B044-472A-8FD2-FB8C833F11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55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6135-B66E-4909-81E9-658DBEBB7D1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1C2-B044-472A-8FD2-FB8C833F11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11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6135-B66E-4909-81E9-658DBEBB7D1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1C2-B044-472A-8FD2-FB8C833F11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551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6135-B66E-4909-81E9-658DBEBB7D1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1C2-B044-472A-8FD2-FB8C833F11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80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6135-B66E-4909-81E9-658DBEBB7D1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1C2-B044-472A-8FD2-FB8C833F11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240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6135-B66E-4909-81E9-658DBEBB7D1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1C2-B044-472A-8FD2-FB8C833F11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433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66135-B66E-4909-81E9-658DBEBB7D1E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EE1C2-B044-472A-8FD2-FB8C833F11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768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NULL"/><Relationship Id="rId3" Type="http://schemas.openxmlformats.org/officeDocument/2006/relationships/image" Target="NULL"/><Relationship Id="rId21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notesSlide" Target="../notesSlides/notesSlide2.xml"/><Relationship Id="rId16" Type="http://schemas.openxmlformats.org/officeDocument/2006/relationships/image" Target="NULL"/><Relationship Id="rId20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24" Type="http://schemas.openxmlformats.org/officeDocument/2006/relationships/image" Target="../media/image30.png"/><Relationship Id="rId5" Type="http://schemas.openxmlformats.org/officeDocument/2006/relationships/image" Target="NULL"/><Relationship Id="rId15" Type="http://schemas.openxmlformats.org/officeDocument/2006/relationships/image" Target="NULL"/><Relationship Id="rId23" Type="http://schemas.openxmlformats.org/officeDocument/2006/relationships/image" Target="NULL"/><Relationship Id="rId10" Type="http://schemas.openxmlformats.org/officeDocument/2006/relationships/image" Target="NULL"/><Relationship Id="rId19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Relationship Id="rId22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00FF"/>
                </a:solidFill>
              </a:rPr>
              <a:t>Cramer’s Rule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zh-TW" alt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926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Formula for A</a:t>
            </a:r>
            <a:r>
              <a:rPr lang="en-US" altLang="zh-TW" baseline="30000" dirty="0"/>
              <a:t>-1</a:t>
            </a:r>
            <a:endParaRPr lang="zh-TW" altLang="en-US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𝑑𝑒𝑡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den>
                    </m:f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altLang="zh-TW" sz="2800" dirty="0"/>
                  <a:t>: scalar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altLang="zh-TW" sz="2800" dirty="0"/>
                  <a:t>: cofactors of A</a:t>
                </a:r>
                <a:r>
                  <a:rPr lang="zh-TW" altLang="en-US" sz="2800" dirty="0"/>
                  <a:t> </a:t>
                </a:r>
                <a:r>
                  <a:rPr lang="en-US" altLang="zh-TW" sz="2800" dirty="0"/>
                  <a:t>(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altLang="zh-TW" sz="2800" dirty="0"/>
                  <a:t> has the same size as A, so does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TW" sz="2800" dirty="0"/>
                  <a:t>)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is </a:t>
                </a:r>
                <a:r>
                  <a:rPr lang="en-US" altLang="zh-TW" sz="2800" dirty="0" err="1">
                    <a:solidFill>
                      <a:srgbClr val="FF0000"/>
                    </a:solidFill>
                  </a:rPr>
                  <a:t>adjugate</a:t>
                </a:r>
                <a:r>
                  <a:rPr lang="en-US" altLang="zh-TW" sz="2800" dirty="0">
                    <a:solidFill>
                      <a:srgbClr val="FF0000"/>
                    </a:solidFill>
                  </a:rPr>
                  <a:t> of A </a:t>
                </a:r>
                <a:r>
                  <a:rPr lang="en-US" altLang="zh-TW" sz="2800" dirty="0"/>
                  <a:t>(</a:t>
                </a:r>
                <a:r>
                  <a:rPr lang="en-US" altLang="zh-TW" sz="2800" dirty="0" err="1">
                    <a:solidFill>
                      <a:srgbClr val="FF0000"/>
                    </a:solidFill>
                  </a:rPr>
                  <a:t>adj</a:t>
                </a:r>
                <a:r>
                  <a:rPr lang="en-US" altLang="zh-TW" sz="2800" dirty="0">
                    <a:solidFill>
                      <a:srgbClr val="FF0000"/>
                    </a:solidFill>
                  </a:rPr>
                  <a:t> A, </a:t>
                </a:r>
                <a:r>
                  <a:rPr lang="zh-TW" altLang="en-US" sz="2800" dirty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伴隨矩陣</a:t>
                </a:r>
                <a:r>
                  <a:rPr lang="en-US" altLang="zh-TW" sz="2800" dirty="0"/>
                  <a:t>)</a:t>
                </a:r>
                <a:endParaRPr lang="zh-TW" altLang="en-US" sz="2800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5086765" y="1536839"/>
                <a:ext cx="3075009" cy="11405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𝑛𝑛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zh-TW" altLang="en-US" sz="2800" dirty="0"/>
                  <a:t> </a:t>
                </a: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765" y="1536839"/>
                <a:ext cx="3075009" cy="114050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1036369" y="4564749"/>
                <a:ext cx="1751633" cy="7157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69" y="4564749"/>
                <a:ext cx="1751633" cy="71570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036494" y="5484748"/>
                <a:ext cx="11671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494" y="5484748"/>
                <a:ext cx="1167179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3355667" y="4401715"/>
                <a:ext cx="2182008" cy="722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667" y="4401715"/>
                <a:ext cx="2182008" cy="72218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3654082" y="5097270"/>
                <a:ext cx="1883593" cy="715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082" y="5097270"/>
                <a:ext cx="1883593" cy="71558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3216344" y="5946414"/>
                <a:ext cx="61337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6344" y="5946414"/>
                <a:ext cx="613373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3654082" y="5819455"/>
                <a:ext cx="1883593" cy="715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082" y="5819455"/>
                <a:ext cx="1883593" cy="71558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5784885" y="5390594"/>
                <a:ext cx="2977675" cy="786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𝑎𝑑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885" y="5390594"/>
                <a:ext cx="2977675" cy="78636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6032095" y="4761155"/>
                <a:ext cx="7522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095" y="4761155"/>
                <a:ext cx="752257" cy="46166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321152" y="6073371"/>
                <a:ext cx="16110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152" y="6073371"/>
                <a:ext cx="1611082" cy="46166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118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Formula for A</a:t>
            </a:r>
            <a:r>
              <a:rPr lang="en-US" altLang="zh-TW" baseline="30000" dirty="0"/>
              <a:t>-1</a:t>
            </a:r>
            <a:endParaRPr lang="zh-TW" altLang="en-US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TW" dirty="0"/>
                  <a:t>?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5382068" y="592724"/>
                <a:ext cx="2675220" cy="870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𝑑𝑒𝑡</m:t>
                          </m:r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068" y="592724"/>
                <a:ext cx="2675220" cy="8703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909049" y="3392095"/>
                <a:ext cx="71482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𝑎𝑒𝑖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𝑏𝑓𝑔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𝑐𝑑h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𝑐𝑒𝑔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𝑏𝑑𝑖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𝑎𝑓h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049" y="3392095"/>
                <a:ext cx="7148239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1076398" y="5071726"/>
                <a:ext cx="6798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98" y="5071726"/>
                <a:ext cx="679801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左中括弧 4"/>
          <p:cNvSpPr/>
          <p:nvPr/>
        </p:nvSpPr>
        <p:spPr>
          <a:xfrm>
            <a:off x="2051547" y="4055607"/>
            <a:ext cx="381000" cy="257175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左中括弧 7"/>
          <p:cNvSpPr/>
          <p:nvPr/>
        </p:nvSpPr>
        <p:spPr>
          <a:xfrm flipH="1">
            <a:off x="7404597" y="4001294"/>
            <a:ext cx="381000" cy="257175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2429736" y="4224197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736" y="4224197"/>
                <a:ext cx="298159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0833" r="-22917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131726" y="5123419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726" y="5123419"/>
                <a:ext cx="298159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0408" r="-20408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6171997" y="6237148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1997" y="6237148"/>
                <a:ext cx="29815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0408" r="-20408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2374780" y="6044565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4780" y="6044565"/>
                <a:ext cx="298159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20833" r="-22917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086417" y="4243469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417" y="4243469"/>
                <a:ext cx="298159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20408" r="-20408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131726" y="4219973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726" y="4219973"/>
                <a:ext cx="298159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6122" r="-408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2372657" y="5060226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2657" y="5060226"/>
                <a:ext cx="298159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4082" r="-61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6095284" y="5102503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284" y="5102503"/>
                <a:ext cx="298159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6122" r="-408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4163148" y="6074688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148" y="6074688"/>
                <a:ext cx="298159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6122" r="-408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2787304" y="4125776"/>
                <a:ext cx="929935" cy="6435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304" y="4125776"/>
                <a:ext cx="929935" cy="643509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538375" y="4112703"/>
                <a:ext cx="947119" cy="6958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375" y="4112703"/>
                <a:ext cx="947119" cy="695896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6490069" y="4147235"/>
                <a:ext cx="947119" cy="6958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0069" y="4147235"/>
                <a:ext cx="947119" cy="69589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2795249" y="4975515"/>
                <a:ext cx="929935" cy="6435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249" y="4975515"/>
                <a:ext cx="929935" cy="643509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4546320" y="4962442"/>
                <a:ext cx="917815" cy="6192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320" y="4962442"/>
                <a:ext cx="917815" cy="619272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6498014" y="4996974"/>
                <a:ext cx="941603" cy="6880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014" y="4996974"/>
                <a:ext cx="941603" cy="688009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2795249" y="5911345"/>
                <a:ext cx="927753" cy="687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249" y="5911345"/>
                <a:ext cx="927753" cy="687945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4546320" y="5898272"/>
                <a:ext cx="940834" cy="6192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320" y="5898272"/>
                <a:ext cx="940834" cy="619208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6498014" y="5932804"/>
                <a:ext cx="936475" cy="657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014" y="5932804"/>
                <a:ext cx="936475" cy="657296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0569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5" grpId="0" animBg="1"/>
      <p:bldP spid="8" grpId="0" animBg="1"/>
      <p:bldP spid="7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10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Formula for A</a:t>
            </a:r>
            <a:r>
              <a:rPr lang="en-US" altLang="zh-TW" baseline="30000" dirty="0"/>
              <a:t>-1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Proof:</a:t>
                </a:r>
                <a:r>
                  <a:rPr lang="zh-TW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07188" y="2571506"/>
                <a:ext cx="8929624" cy="12270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𝑑𝑒𝑡</m:t>
                                </m:r>
                                <m:d>
                                  <m:d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𝑑𝑒𝑡</m:t>
                                </m:r>
                                <m:d>
                                  <m:d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88" y="2571506"/>
                <a:ext cx="8929624" cy="122706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/>
          <p:cNvSpPr txBox="1"/>
          <p:nvPr/>
        </p:nvSpPr>
        <p:spPr>
          <a:xfrm>
            <a:off x="2996636" y="3715559"/>
            <a:ext cx="1756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transpose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63734" y="4545327"/>
            <a:ext cx="1756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00FF"/>
                </a:solidFill>
              </a:rPr>
              <a:t>Diagonal: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063734" y="5271444"/>
            <a:ext cx="2389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00FF"/>
                </a:solidFill>
              </a:rPr>
              <a:t>Not Diagonal: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5382068" y="592724"/>
                <a:ext cx="2675220" cy="870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𝑑𝑒𝑡</m:t>
                          </m:r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068" y="592724"/>
                <a:ext cx="2675220" cy="8703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字方塊 9"/>
          <p:cNvSpPr txBox="1"/>
          <p:nvPr/>
        </p:nvSpPr>
        <p:spPr>
          <a:xfrm>
            <a:off x="2819962" y="4545327"/>
            <a:ext cx="4666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By definition of determinants</a:t>
            </a:r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487887" y="6365674"/>
            <a:ext cx="2796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(Exercise 82, P221)</a:t>
            </a:r>
            <a:endParaRPr lang="zh-TW" altLang="en-US" dirty="0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8DF1A00-1821-4DFE-A1C0-6E1650C4E1CD}"/>
              </a:ext>
            </a:extLst>
          </p:cNvPr>
          <p:cNvSpPr/>
          <p:nvPr/>
        </p:nvSpPr>
        <p:spPr>
          <a:xfrm>
            <a:off x="327258" y="2664918"/>
            <a:ext cx="2194560" cy="34778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3973C3D0-0924-4387-BEDE-BD2A499519AC}"/>
              </a:ext>
            </a:extLst>
          </p:cNvPr>
          <p:cNvSpPr/>
          <p:nvPr/>
        </p:nvSpPr>
        <p:spPr>
          <a:xfrm rot="5400000">
            <a:off x="2518871" y="2970951"/>
            <a:ext cx="1186197" cy="58401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6B065B00-8E7E-4814-84CA-6E1EBFFD9238}"/>
              </a:ext>
            </a:extLst>
          </p:cNvPr>
          <p:cNvSpPr/>
          <p:nvPr/>
        </p:nvSpPr>
        <p:spPr>
          <a:xfrm rot="5400000">
            <a:off x="5971092" y="2265367"/>
            <a:ext cx="371589" cy="112309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5155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6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5FD58E98-3D36-4550-AFE1-32560E06800D}"/>
                  </a:ext>
                </a:extLst>
              </p:cNvPr>
              <p:cNvSpPr txBox="1"/>
              <p:nvPr/>
            </p:nvSpPr>
            <p:spPr>
              <a:xfrm>
                <a:off x="623331" y="3151709"/>
                <a:ext cx="3087192" cy="1140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5FD58E98-3D36-4550-AFE1-32560E068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31" y="3151709"/>
                <a:ext cx="3087192" cy="11406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E9866AE5-D265-4925-84FF-3E47C6AC67B1}"/>
                  </a:ext>
                </a:extLst>
              </p:cNvPr>
              <p:cNvSpPr txBox="1"/>
              <p:nvPr/>
            </p:nvSpPr>
            <p:spPr>
              <a:xfrm>
                <a:off x="214376" y="1339387"/>
                <a:ext cx="8929624" cy="12270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𝑑𝑒𝑡</m:t>
                                </m:r>
                                <m:d>
                                  <m:d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𝑑𝑒𝑡</m:t>
                                </m:r>
                                <m:d>
                                  <m:d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E9866AE5-D265-4925-84FF-3E47C6AC67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76" y="1339387"/>
                <a:ext cx="8929624" cy="1227067"/>
              </a:xfrm>
              <a:prstGeom prst="rect">
                <a:avLst/>
              </a:prstGeom>
              <a:blipFill>
                <a:blip r:embed="rId3"/>
                <a:stretch>
                  <a:fillRect b="-104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1620D1D4-E36B-49D7-AE05-4E6F56C522A6}"/>
                  </a:ext>
                </a:extLst>
              </p:cNvPr>
              <p:cNvSpPr txBox="1"/>
              <p:nvPr/>
            </p:nvSpPr>
            <p:spPr>
              <a:xfrm>
                <a:off x="3710523" y="3506613"/>
                <a:ext cx="500015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1620D1D4-E36B-49D7-AE05-4E6F56C522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523" y="3506613"/>
                <a:ext cx="5000151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F4D3FCF5-4AFE-462D-81AF-532A11D198E6}"/>
                  </a:ext>
                </a:extLst>
              </p:cNvPr>
              <p:cNvSpPr txBox="1"/>
              <p:nvPr/>
            </p:nvSpPr>
            <p:spPr>
              <a:xfrm>
                <a:off x="623331" y="4905079"/>
                <a:ext cx="3087192" cy="1140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𝑛𝑛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F4D3FCF5-4AFE-462D-81AF-532A11D198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31" y="4905079"/>
                <a:ext cx="3087192" cy="11406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E93ABEDE-E773-4E33-9C53-A19EC95A8040}"/>
                  </a:ext>
                </a:extLst>
              </p:cNvPr>
              <p:cNvSpPr txBox="1"/>
              <p:nvPr/>
            </p:nvSpPr>
            <p:spPr>
              <a:xfrm>
                <a:off x="3634323" y="5259983"/>
                <a:ext cx="507786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E93ABEDE-E773-4E33-9C53-A19EC95A80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4323" y="5259983"/>
                <a:ext cx="5077865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472D5BDC-1349-497A-9736-612697353963}"/>
              </a:ext>
            </a:extLst>
          </p:cNvPr>
          <p:cNvSpPr/>
          <p:nvPr/>
        </p:nvSpPr>
        <p:spPr>
          <a:xfrm>
            <a:off x="467514" y="2265563"/>
            <a:ext cx="2194560" cy="34778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D29DD569-472B-4D52-8D7D-69AD078853D9}"/>
              </a:ext>
            </a:extLst>
          </p:cNvPr>
          <p:cNvSpPr/>
          <p:nvPr/>
        </p:nvSpPr>
        <p:spPr>
          <a:xfrm rot="5400000">
            <a:off x="2614121" y="1748608"/>
            <a:ext cx="1186197" cy="58401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C141E8BC-0B9C-4223-BBF5-F86816885D21}"/>
                  </a:ext>
                </a:extLst>
              </p:cNvPr>
              <p:cNvSpPr txBox="1"/>
              <p:nvPr/>
            </p:nvSpPr>
            <p:spPr>
              <a:xfrm>
                <a:off x="376074" y="744267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C141E8BC-0B9C-4223-BBF5-F86816885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74" y="744267"/>
                <a:ext cx="45720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9BF93F57-0943-41AB-94E6-C38D4BAFC57E}"/>
              </a:ext>
            </a:extLst>
          </p:cNvPr>
          <p:cNvSpPr/>
          <p:nvPr/>
        </p:nvSpPr>
        <p:spPr>
          <a:xfrm>
            <a:off x="1373287" y="4895239"/>
            <a:ext cx="2194560" cy="34778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04D72109-655E-488B-8A54-78488EC29807}"/>
                  </a:ext>
                </a:extLst>
              </p:cNvPr>
              <p:cNvSpPr txBox="1"/>
              <p:nvPr/>
            </p:nvSpPr>
            <p:spPr>
              <a:xfrm>
                <a:off x="2248726" y="6070665"/>
                <a:ext cx="6479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04D72109-655E-488B-8A54-78488EC29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726" y="6070665"/>
                <a:ext cx="647998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矩形: 圓角 20">
            <a:extLst>
              <a:ext uri="{FF2B5EF4-FFF2-40B4-BE49-F238E27FC236}">
                <a16:creationId xmlns:a16="http://schemas.microsoft.com/office/drawing/2014/main" id="{7F0E7534-8C79-4C56-9084-2174AA59272D}"/>
              </a:ext>
            </a:extLst>
          </p:cNvPr>
          <p:cNvSpPr/>
          <p:nvPr/>
        </p:nvSpPr>
        <p:spPr>
          <a:xfrm>
            <a:off x="1373287" y="5707827"/>
            <a:ext cx="2194560" cy="34778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7261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 animBg="1"/>
      <p:bldP spid="15" grpId="0" animBg="1"/>
      <p:bldP spid="18" grpId="0" animBg="1"/>
      <p:bldP spid="20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Cramer’s Rule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/>
              <p:cNvSpPr txBox="1"/>
              <p:nvPr/>
            </p:nvSpPr>
            <p:spPr>
              <a:xfrm>
                <a:off x="3604095" y="1736092"/>
                <a:ext cx="10109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095" y="1736092"/>
                <a:ext cx="1010918" cy="369332"/>
              </a:xfrm>
              <a:prstGeom prst="rect">
                <a:avLst/>
              </a:prstGeom>
              <a:blipFill>
                <a:blip r:embed="rId3"/>
                <a:stretch>
                  <a:fillRect l="-6627" r="-6024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/>
              <p:cNvSpPr txBox="1"/>
              <p:nvPr/>
            </p:nvSpPr>
            <p:spPr>
              <a:xfrm>
                <a:off x="5208493" y="1713776"/>
                <a:ext cx="13140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493" y="1713776"/>
                <a:ext cx="1314014" cy="369332"/>
              </a:xfrm>
              <a:prstGeom prst="rect">
                <a:avLst/>
              </a:prstGeom>
              <a:blipFill>
                <a:blip r:embed="rId4"/>
                <a:stretch>
                  <a:fillRect l="-2315" r="-4630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/>
              <p:cNvSpPr txBox="1"/>
              <p:nvPr/>
            </p:nvSpPr>
            <p:spPr>
              <a:xfrm>
                <a:off x="6624857" y="1524120"/>
                <a:ext cx="1881734" cy="7461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𝑑𝑒𝑡</m:t>
                          </m:r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857" y="1524120"/>
                <a:ext cx="1881734" cy="7461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字方塊 10"/>
              <p:cNvSpPr txBox="1"/>
              <p:nvPr/>
            </p:nvSpPr>
            <p:spPr>
              <a:xfrm>
                <a:off x="1359481" y="3802044"/>
                <a:ext cx="42341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2400" dirty="0"/>
                  <a:t>with column 1 replaced by b</a:t>
                </a:r>
                <a:endParaRPr lang="zh-TW" altLang="en-US" sz="2400" dirty="0"/>
              </a:p>
            </p:txBody>
          </p:sp>
        </mc:Choice>
        <mc:Fallback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481" y="3802044"/>
                <a:ext cx="4234108" cy="369332"/>
              </a:xfrm>
              <a:prstGeom prst="rect">
                <a:avLst/>
              </a:prstGeom>
              <a:blipFill>
                <a:blip r:embed="rId6"/>
                <a:stretch>
                  <a:fillRect l="-2446" t="-26667" r="-3453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字方塊 11"/>
              <p:cNvSpPr txBox="1"/>
              <p:nvPr/>
            </p:nvSpPr>
            <p:spPr>
              <a:xfrm>
                <a:off x="1463419" y="6093790"/>
                <a:ext cx="4130170" cy="3990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TW" sz="2400" dirty="0"/>
                  <a:t> with column j replaced by b</a:t>
                </a:r>
                <a:endParaRPr lang="zh-TW" altLang="en-US" sz="2400" dirty="0"/>
              </a:p>
            </p:txBody>
          </p:sp>
        </mc:Choice>
        <mc:Fallback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419" y="6093790"/>
                <a:ext cx="4130170" cy="399084"/>
              </a:xfrm>
              <a:prstGeom prst="rect">
                <a:avLst/>
              </a:prstGeom>
              <a:blipFill>
                <a:blip r:embed="rId7"/>
                <a:stretch>
                  <a:fillRect l="-2507" t="-23077" r="-3245" b="-4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左右括弧 13"/>
          <p:cNvSpPr/>
          <p:nvPr/>
        </p:nvSpPr>
        <p:spPr>
          <a:xfrm>
            <a:off x="2146377" y="4323041"/>
            <a:ext cx="2637064" cy="1670847"/>
          </a:xfrm>
          <a:prstGeom prst="bracketPair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字方塊 14"/>
              <p:cNvSpPr txBox="1"/>
              <p:nvPr/>
            </p:nvSpPr>
            <p:spPr>
              <a:xfrm>
                <a:off x="2492685" y="4919822"/>
                <a:ext cx="2836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685" y="4919822"/>
                <a:ext cx="283604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3122596" y="4535102"/>
            <a:ext cx="1385843" cy="122012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n-1 </a:t>
            </a:r>
          </a:p>
          <a:p>
            <a:r>
              <a:rPr lang="en-US" altLang="zh-TW" sz="2400" dirty="0"/>
              <a:t>Columns</a:t>
            </a:r>
          </a:p>
          <a:p>
            <a:r>
              <a:rPr lang="en-US" altLang="zh-TW" sz="2400" dirty="0"/>
              <a:t>of A</a:t>
            </a:r>
            <a:endParaRPr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文字方塊 17"/>
              <p:cNvSpPr txBox="1"/>
              <p:nvPr/>
            </p:nvSpPr>
            <p:spPr>
              <a:xfrm>
                <a:off x="755424" y="1546466"/>
                <a:ext cx="2292422" cy="7461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𝑑𝑒𝑡</m:t>
                          </m:r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424" y="1546466"/>
                <a:ext cx="2292422" cy="7461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群組 24">
            <a:extLst>
              <a:ext uri="{FF2B5EF4-FFF2-40B4-BE49-F238E27FC236}">
                <a16:creationId xmlns:a16="http://schemas.microsoft.com/office/drawing/2014/main" id="{F43B5D1D-2465-4DDB-A943-D709E291066B}"/>
              </a:ext>
            </a:extLst>
          </p:cNvPr>
          <p:cNvGrpSpPr/>
          <p:nvPr/>
        </p:nvGrpSpPr>
        <p:grpSpPr>
          <a:xfrm>
            <a:off x="6522507" y="2735765"/>
            <a:ext cx="1834020" cy="3757109"/>
            <a:chOff x="6774582" y="2621064"/>
            <a:chExt cx="1834020" cy="375710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文字方塊 6"/>
                <p:cNvSpPr txBox="1"/>
                <p:nvPr/>
              </p:nvSpPr>
              <p:spPr>
                <a:xfrm>
                  <a:off x="6804582" y="2621064"/>
                  <a:ext cx="1804020" cy="76899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𝑑𝑒𝑡</m:t>
                            </m:r>
                            <m:d>
                              <m:d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𝑑𝑒𝑡</m:t>
                            </m:r>
                            <m:d>
                              <m:d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den>
                        </m:f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>
            <p:sp>
              <p:nvSpPr>
                <p:cNvPr id="7" name="文字方塊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4582" y="2621064"/>
                  <a:ext cx="1804020" cy="76899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文字方塊 7"/>
                <p:cNvSpPr txBox="1"/>
                <p:nvPr/>
              </p:nvSpPr>
              <p:spPr>
                <a:xfrm>
                  <a:off x="6774582" y="3664263"/>
                  <a:ext cx="1818254" cy="76899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𝑑𝑒𝑡</m:t>
                            </m:r>
                            <m:d>
                              <m:d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𝑑𝑒𝑡</m:t>
                            </m:r>
                            <m:d>
                              <m:d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den>
                        </m:f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>
            <p:sp>
              <p:nvSpPr>
                <p:cNvPr id="8" name="文字方塊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4582" y="3664263"/>
                  <a:ext cx="1818254" cy="768993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文字方塊 8"/>
                <p:cNvSpPr txBox="1"/>
                <p:nvPr/>
              </p:nvSpPr>
              <p:spPr>
                <a:xfrm>
                  <a:off x="6830679" y="5555191"/>
                  <a:ext cx="1751825" cy="82298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𝑑𝑒𝑡</m:t>
                            </m:r>
                            <m:d>
                              <m:d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𝑑𝑒𝑡</m:t>
                            </m:r>
                            <m:d>
                              <m:d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den>
                        </m:f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>
            <p:sp>
              <p:nvSpPr>
                <p:cNvPr id="9" name="文字方塊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0679" y="5555191"/>
                  <a:ext cx="1751825" cy="82298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文字方塊 18"/>
            <p:cNvSpPr txBox="1"/>
            <p:nvPr/>
          </p:nvSpPr>
          <p:spPr>
            <a:xfrm rot="5400000">
              <a:off x="7323103" y="4763391"/>
              <a:ext cx="10885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b="1" dirty="0"/>
                <a:t>……</a:t>
              </a:r>
              <a:endParaRPr lang="zh-TW" altLang="en-US" sz="2400" b="1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1272DB38-0B09-42D8-BE21-F21B300F2CFD}"/>
                  </a:ext>
                </a:extLst>
              </p:cNvPr>
              <p:cNvSpPr txBox="1"/>
              <p:nvPr/>
            </p:nvSpPr>
            <p:spPr>
              <a:xfrm>
                <a:off x="6183595" y="378080"/>
                <a:ext cx="2053639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𝑛𝑛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1272DB38-0B09-42D8-BE21-F21B300F2C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595" y="378080"/>
                <a:ext cx="2053639" cy="9775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ED44A81C-BD74-468E-94F4-F80BCDD99D60}"/>
              </a:ext>
            </a:extLst>
          </p:cNvPr>
          <p:cNvCxnSpPr>
            <a:cxnSpLocks/>
          </p:cNvCxnSpPr>
          <p:nvPr/>
        </p:nvCxnSpPr>
        <p:spPr>
          <a:xfrm flipH="1" flipV="1">
            <a:off x="7902342" y="1433754"/>
            <a:ext cx="155659" cy="29407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D9B159DC-9DBC-4F25-80B9-19BA16AE11C7}"/>
                  </a:ext>
                </a:extLst>
              </p:cNvPr>
              <p:cNvSpPr txBox="1"/>
              <p:nvPr/>
            </p:nvSpPr>
            <p:spPr>
              <a:xfrm>
                <a:off x="653074" y="2508145"/>
                <a:ext cx="5527474" cy="7461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𝑑𝑒𝑡</m:t>
                          </m:r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⋯+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D9B159DC-9DBC-4F25-80B9-19BA16AE11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74" y="2508145"/>
                <a:ext cx="5527474" cy="74610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0AABEC69-925D-41BA-B014-3EBAFE43C9BF}"/>
                  </a:ext>
                </a:extLst>
              </p:cNvPr>
              <p:cNvSpPr txBox="1"/>
              <p:nvPr/>
            </p:nvSpPr>
            <p:spPr>
              <a:xfrm>
                <a:off x="3700784" y="3155013"/>
                <a:ext cx="11078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0AABEC69-925D-41BA-B014-3EBAFE43C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784" y="3155013"/>
                <a:ext cx="1107867" cy="369332"/>
              </a:xfrm>
              <a:prstGeom prst="rect">
                <a:avLst/>
              </a:prstGeom>
              <a:blipFill>
                <a:blip r:embed="rId15"/>
                <a:stretch>
                  <a:fillRect l="-6593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8400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  <p:bldP spid="12" grpId="0"/>
      <p:bldP spid="14" grpId="0" animBg="1"/>
      <p:bldP spid="15" grpId="0"/>
      <p:bldP spid="16" grpId="0" animBg="1"/>
      <p:bldP spid="18" grpId="0"/>
      <p:bldP spid="17" grpId="0"/>
      <p:bldP spid="21" grpId="0"/>
      <p:bldP spid="2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262</Words>
  <Application>Microsoft Office PowerPoint</Application>
  <PresentationFormat>如螢幕大小 (4:3)</PresentationFormat>
  <Paragraphs>79</Paragraphs>
  <Slides>6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Arial</vt:lpstr>
      <vt:lpstr>Calibri</vt:lpstr>
      <vt:lpstr>Calibri Light</vt:lpstr>
      <vt:lpstr>Cambria Math</vt:lpstr>
      <vt:lpstr>Office 佈景主題</vt:lpstr>
      <vt:lpstr>Cramer’s Rule</vt:lpstr>
      <vt:lpstr>Formula for A-1</vt:lpstr>
      <vt:lpstr>Formula for A-1</vt:lpstr>
      <vt:lpstr>Formula for A-1</vt:lpstr>
      <vt:lpstr>PowerPoint 簡報</vt:lpstr>
      <vt:lpstr>Cramer’s Rule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Cramer’s Rule</dc:title>
  <dc:creator>Hung-yi Lee</dc:creator>
  <cp:lastModifiedBy>Hung-yi Lee</cp:lastModifiedBy>
  <cp:revision>6</cp:revision>
  <dcterms:created xsi:type="dcterms:W3CDTF">2020-09-13T10:01:08Z</dcterms:created>
  <dcterms:modified xsi:type="dcterms:W3CDTF">2020-11-01T09:49:09Z</dcterms:modified>
</cp:coreProperties>
</file>